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3"/>
  </p:notesMasterIdLst>
  <p:handoutMasterIdLst>
    <p:handoutMasterId r:id="rId14"/>
  </p:handoutMasterIdLst>
  <p:sldIdLst>
    <p:sldId id="292" r:id="rId5"/>
    <p:sldId id="295" r:id="rId6"/>
    <p:sldId id="296" r:id="rId7"/>
    <p:sldId id="297" r:id="rId8"/>
    <p:sldId id="298" r:id="rId9"/>
    <p:sldId id="299" r:id="rId10"/>
    <p:sldId id="300" r:id="rId11"/>
    <p:sldId id="293" r:id="rId12"/>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082"/>
    <a:srgbClr val="F3E068"/>
    <a:srgbClr val="E98B0D"/>
    <a:srgbClr val="003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39" autoAdjust="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DATABASE%20OAGB.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it-IT" dirty="0"/>
              <a:t>T1 (11 PAZIENTI)</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Foglio1!$T$40</c:f>
              <c:strCache>
                <c:ptCount val="1"/>
                <c:pt idx="0">
                  <c:v>T0</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Foglio1!$U$39:$AC$39</c:f>
              <c:strCache>
                <c:ptCount val="9"/>
                <c:pt idx="0">
                  <c:v>HB</c:v>
                </c:pt>
                <c:pt idx="1">
                  <c:v>MCV</c:v>
                </c:pt>
                <c:pt idx="2">
                  <c:v>FE</c:v>
                </c:pt>
                <c:pt idx="3">
                  <c:v>FERRITINA</c:v>
                </c:pt>
                <c:pt idx="4">
                  <c:v>B12</c:v>
                </c:pt>
                <c:pt idx="5">
                  <c:v>VIT D</c:v>
                </c:pt>
                <c:pt idx="6">
                  <c:v>VIT A </c:v>
                </c:pt>
                <c:pt idx="7">
                  <c:v>VIT E </c:v>
                </c:pt>
                <c:pt idx="8">
                  <c:v>ACIDO FOLICO</c:v>
                </c:pt>
              </c:strCache>
            </c:strRef>
          </c:cat>
          <c:val>
            <c:numRef>
              <c:f>Foglio1!$U$40:$AC$40</c:f>
              <c:numCache>
                <c:formatCode>General</c:formatCode>
                <c:ptCount val="9"/>
                <c:pt idx="0">
                  <c:v>13.589999999999998</c:v>
                </c:pt>
                <c:pt idx="1">
                  <c:v>85.95</c:v>
                </c:pt>
                <c:pt idx="2">
                  <c:v>65.888888888888886</c:v>
                </c:pt>
                <c:pt idx="3">
                  <c:v>140.42857142857142</c:v>
                </c:pt>
                <c:pt idx="4">
                  <c:v>746.3</c:v>
                </c:pt>
                <c:pt idx="5">
                  <c:v>37.589999999999996</c:v>
                </c:pt>
                <c:pt idx="6">
                  <c:v>0.84</c:v>
                </c:pt>
                <c:pt idx="7">
                  <c:v>10.6975</c:v>
                </c:pt>
                <c:pt idx="8">
                  <c:v>13.779999999999998</c:v>
                </c:pt>
              </c:numCache>
            </c:numRef>
          </c:val>
          <c:extLst>
            <c:ext xmlns:c16="http://schemas.microsoft.com/office/drawing/2014/chart" uri="{C3380CC4-5D6E-409C-BE32-E72D297353CC}">
              <c16:uniqueId val="{00000000-6492-4FA5-9801-57B62F56CE1D}"/>
            </c:ext>
          </c:extLst>
        </c:ser>
        <c:ser>
          <c:idx val="1"/>
          <c:order val="1"/>
          <c:tx>
            <c:strRef>
              <c:f>Foglio1!$T$41</c:f>
              <c:strCache>
                <c:ptCount val="1"/>
                <c:pt idx="0">
                  <c:v>T1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Foglio1!$U$39:$AC$39</c:f>
              <c:strCache>
                <c:ptCount val="9"/>
                <c:pt idx="0">
                  <c:v>HB</c:v>
                </c:pt>
                <c:pt idx="1">
                  <c:v>MCV</c:v>
                </c:pt>
                <c:pt idx="2">
                  <c:v>FE</c:v>
                </c:pt>
                <c:pt idx="3">
                  <c:v>FERRITINA</c:v>
                </c:pt>
                <c:pt idx="4">
                  <c:v>B12</c:v>
                </c:pt>
                <c:pt idx="5">
                  <c:v>VIT D</c:v>
                </c:pt>
                <c:pt idx="6">
                  <c:v>VIT A </c:v>
                </c:pt>
                <c:pt idx="7">
                  <c:v>VIT E </c:v>
                </c:pt>
                <c:pt idx="8">
                  <c:v>ACIDO FOLICO</c:v>
                </c:pt>
              </c:strCache>
            </c:strRef>
          </c:cat>
          <c:val>
            <c:numRef>
              <c:f>Foglio1!$U$41:$AC$41</c:f>
              <c:numCache>
                <c:formatCode>General</c:formatCode>
                <c:ptCount val="9"/>
                <c:pt idx="0">
                  <c:v>13.468999999999999</c:v>
                </c:pt>
                <c:pt idx="1">
                  <c:v>85.64500000000001</c:v>
                </c:pt>
                <c:pt idx="2">
                  <c:v>67.209876543209873</c:v>
                </c:pt>
                <c:pt idx="3">
                  <c:v>140.42857142857142</c:v>
                </c:pt>
                <c:pt idx="4">
                  <c:v>766.23</c:v>
                </c:pt>
                <c:pt idx="5">
                  <c:v>38.728999999999999</c:v>
                </c:pt>
                <c:pt idx="6">
                  <c:v>0.84</c:v>
                </c:pt>
                <c:pt idx="7">
                  <c:v>10.6975</c:v>
                </c:pt>
                <c:pt idx="8">
                  <c:v>14.708000000000002</c:v>
                </c:pt>
              </c:numCache>
            </c:numRef>
          </c:val>
          <c:extLst>
            <c:ext xmlns:c16="http://schemas.microsoft.com/office/drawing/2014/chart" uri="{C3380CC4-5D6E-409C-BE32-E72D297353CC}">
              <c16:uniqueId val="{00000001-6492-4FA5-9801-57B62F56CE1D}"/>
            </c:ext>
          </c:extLst>
        </c:ser>
        <c:dLbls>
          <c:dLblPos val="outEnd"/>
          <c:showLegendKey val="0"/>
          <c:showVal val="1"/>
          <c:showCatName val="0"/>
          <c:showSerName val="0"/>
          <c:showPercent val="0"/>
          <c:showBubbleSize val="0"/>
        </c:dLbls>
        <c:gapWidth val="444"/>
        <c:overlap val="-90"/>
        <c:axId val="1231986847"/>
        <c:axId val="1231982047"/>
      </c:barChart>
      <c:catAx>
        <c:axId val="12319868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it-IT"/>
          </a:p>
        </c:txPr>
        <c:crossAx val="1231982047"/>
        <c:crosses val="autoZero"/>
        <c:auto val="1"/>
        <c:lblAlgn val="ctr"/>
        <c:lblOffset val="100"/>
        <c:noMultiLvlLbl val="0"/>
      </c:catAx>
      <c:valAx>
        <c:axId val="1231982047"/>
        <c:scaling>
          <c:orientation val="minMax"/>
        </c:scaling>
        <c:delete val="1"/>
        <c:axPos val="l"/>
        <c:numFmt formatCode="General" sourceLinked="1"/>
        <c:majorTickMark val="none"/>
        <c:minorTickMark val="none"/>
        <c:tickLblPos val="nextTo"/>
        <c:crossAx val="123198684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20/05/2024</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20/05/2024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20/05/2024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20/05/2024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20/05/2024</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20/05/2024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20/05/2024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20/05/2024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20/05/2024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20/05/2024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20/05/2024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20/05/2024</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20/05/2024</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4925679" y="3841"/>
            <a:ext cx="127212" cy="6858000"/>
          </a:xfrm>
          <a:prstGeom prst="rect">
            <a:avLst/>
          </a:prstGeom>
          <a:solidFill>
            <a:srgbClr val="F3E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20/05/2024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1E5082"/>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838007" y="-1345"/>
            <a:ext cx="137546" cy="6858000"/>
          </a:xfrm>
          <a:prstGeom prst="rect">
            <a:avLst/>
          </a:prstGeom>
          <a:solidFill>
            <a:srgbClr val="E98B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9" name="Immagine 8">
            <a:extLst>
              <a:ext uri="{FF2B5EF4-FFF2-40B4-BE49-F238E27FC236}">
                <a16:creationId xmlns:a16="http://schemas.microsoft.com/office/drawing/2014/main" id="{84640A8C-1E5C-F82E-982D-F5BE2053E4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1" y="0"/>
            <a:ext cx="4849398"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20/05/2024</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20/05/2024</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20/05/2024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20/05/2024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20/05/2024</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20/05/2024</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20/05/2024</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6" name="Parallelogramma 14">
            <a:extLst>
              <a:ext uri="{FF2B5EF4-FFF2-40B4-BE49-F238E27FC236}">
                <a16:creationId xmlns:a16="http://schemas.microsoft.com/office/drawing/2014/main" id="{AF082EE3-41AA-4817-A1CC-C33DDB8F675F}"/>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a:xfrm>
            <a:off x="216130" y="6446838"/>
            <a:ext cx="4846321" cy="365125"/>
          </a:xfrm>
        </p:spPr>
        <p:txBody>
          <a:bodyPr rtlCol="0"/>
          <a:lstStyle>
            <a:lvl1pPr>
              <a:defRPr>
                <a:solidFill>
                  <a:schemeClr val="tx1">
                    <a:lumMod val="75000"/>
                    <a:lumOff val="25000"/>
                  </a:schemeClr>
                </a:solidFill>
              </a:defRPr>
            </a:lvl1pPr>
          </a:lstStyle>
          <a:p>
            <a:endParaRPr lang="it-IT"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20/05/2024</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chart" Target="../charts/char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a:xfrm>
            <a:off x="6629400" y="-105115"/>
            <a:ext cx="4526280" cy="3227514"/>
          </a:xfrm>
        </p:spPr>
        <p:txBody>
          <a:bodyPr>
            <a:noAutofit/>
          </a:bodyPr>
          <a:lstStyle/>
          <a:p>
            <a:r>
              <a:rPr lang="it-IT" sz="3500" dirty="0"/>
              <a:t>Studio Preliminare sullo Stato Nutrizionale e gli Esiti del Trattamento nei Pazienti Sottoposti a OAGB</a:t>
            </a:r>
          </a:p>
        </p:txBody>
      </p:sp>
      <p:sp>
        <p:nvSpPr>
          <p:cNvPr id="4" name="Sottotitolo 3">
            <a:extLst>
              <a:ext uri="{FF2B5EF4-FFF2-40B4-BE49-F238E27FC236}">
                <a16:creationId xmlns:a16="http://schemas.microsoft.com/office/drawing/2014/main" id="{91A9603A-D223-47EF-B35B-86424F3280CA}"/>
              </a:ext>
            </a:extLst>
          </p:cNvPr>
          <p:cNvSpPr>
            <a:spLocks noGrp="1"/>
          </p:cNvSpPr>
          <p:nvPr>
            <p:ph type="subTitle" idx="1"/>
          </p:nvPr>
        </p:nvSpPr>
        <p:spPr>
          <a:xfrm>
            <a:off x="5301842" y="3661211"/>
            <a:ext cx="6509857" cy="2349500"/>
          </a:xfrm>
        </p:spPr>
        <p:txBody>
          <a:bodyPr>
            <a:normAutofit/>
          </a:bodyPr>
          <a:lstStyle/>
          <a:p>
            <a:r>
              <a:rPr lang="it-IT" sz="2000" b="1" dirty="0">
                <a:solidFill>
                  <a:srgbClr val="FFC000"/>
                </a:solidFill>
              </a:rPr>
              <a:t>Dott.ssa </a:t>
            </a:r>
            <a:r>
              <a:rPr lang="it-IT" sz="2000" b="1" dirty="0" err="1">
                <a:solidFill>
                  <a:srgbClr val="FFC000"/>
                </a:solidFill>
              </a:rPr>
              <a:t>daniela</a:t>
            </a:r>
            <a:r>
              <a:rPr lang="it-IT" sz="2000" b="1" dirty="0">
                <a:solidFill>
                  <a:srgbClr val="FFC000"/>
                </a:solidFill>
              </a:rPr>
              <a:t> </a:t>
            </a:r>
            <a:r>
              <a:rPr lang="it-IT" sz="2000" b="1" dirty="0" err="1">
                <a:solidFill>
                  <a:srgbClr val="FFC000"/>
                </a:solidFill>
              </a:rPr>
              <a:t>dellepiane</a:t>
            </a:r>
            <a:r>
              <a:rPr lang="it-IT" sz="2000" b="1" dirty="0">
                <a:solidFill>
                  <a:srgbClr val="FFC000"/>
                </a:solidFill>
              </a:rPr>
              <a:t>	</a:t>
            </a:r>
          </a:p>
          <a:p>
            <a:r>
              <a:rPr lang="it-IT" sz="2000" b="1" dirty="0" err="1">
                <a:solidFill>
                  <a:srgbClr val="FFC000"/>
                </a:solidFill>
              </a:rPr>
              <a:t>Resp</a:t>
            </a:r>
            <a:r>
              <a:rPr lang="it-IT" sz="2000" b="1" dirty="0">
                <a:solidFill>
                  <a:srgbClr val="FFC000"/>
                </a:solidFill>
              </a:rPr>
              <a:t> </a:t>
            </a:r>
            <a:r>
              <a:rPr lang="it-IT" sz="2000" b="1" dirty="0" err="1">
                <a:solidFill>
                  <a:srgbClr val="FFC000"/>
                </a:solidFill>
              </a:rPr>
              <a:t>obesity</a:t>
            </a:r>
            <a:r>
              <a:rPr lang="it-IT" sz="2000" b="1" dirty="0">
                <a:solidFill>
                  <a:srgbClr val="FFC000"/>
                </a:solidFill>
              </a:rPr>
              <a:t> </a:t>
            </a:r>
            <a:r>
              <a:rPr lang="it-IT" sz="2000" b="1" dirty="0" err="1">
                <a:solidFill>
                  <a:srgbClr val="FFC000"/>
                </a:solidFill>
              </a:rPr>
              <a:t>unit</a:t>
            </a:r>
            <a:r>
              <a:rPr lang="it-IT" sz="2000" b="1" dirty="0">
                <a:solidFill>
                  <a:srgbClr val="FFC000"/>
                </a:solidFill>
              </a:rPr>
              <a:t> </a:t>
            </a:r>
            <a:r>
              <a:rPr lang="it-IT" sz="2000" b="1" dirty="0" err="1">
                <a:solidFill>
                  <a:srgbClr val="FFC000"/>
                </a:solidFill>
              </a:rPr>
              <a:t>osp</a:t>
            </a:r>
            <a:r>
              <a:rPr lang="it-IT" sz="2000" b="1" dirty="0">
                <a:solidFill>
                  <a:srgbClr val="FFC000"/>
                </a:solidFill>
              </a:rPr>
              <a:t> </a:t>
            </a:r>
            <a:r>
              <a:rPr lang="it-IT" sz="2000" b="1" dirty="0" err="1">
                <a:solidFill>
                  <a:srgbClr val="FFC000"/>
                </a:solidFill>
              </a:rPr>
              <a:t>koelliker</a:t>
            </a:r>
            <a:r>
              <a:rPr lang="it-IT" sz="2000" b="1" dirty="0">
                <a:solidFill>
                  <a:srgbClr val="FFC000"/>
                </a:solidFill>
              </a:rPr>
              <a:t> – </a:t>
            </a:r>
            <a:r>
              <a:rPr lang="it-IT" sz="2000" b="1" dirty="0" err="1">
                <a:solidFill>
                  <a:srgbClr val="FFC000"/>
                </a:solidFill>
              </a:rPr>
              <a:t>torino</a:t>
            </a:r>
            <a:endParaRPr lang="it-IT" sz="2000" b="1" dirty="0">
              <a:solidFill>
                <a:srgbClr val="FFC000"/>
              </a:solidFill>
            </a:endParaRPr>
          </a:p>
          <a:p>
            <a:r>
              <a:rPr lang="it-IT" sz="2000" b="1" dirty="0" err="1">
                <a:solidFill>
                  <a:srgbClr val="FFC000"/>
                </a:solidFill>
              </a:rPr>
              <a:t>D’alessandro</a:t>
            </a:r>
            <a:r>
              <a:rPr lang="it-IT" sz="2000" b="1" dirty="0">
                <a:solidFill>
                  <a:srgbClr val="FFC000"/>
                </a:solidFill>
              </a:rPr>
              <a:t> v, cappelletti f, </a:t>
            </a:r>
            <a:r>
              <a:rPr lang="it-IT" sz="2000" b="1" dirty="0" err="1">
                <a:solidFill>
                  <a:srgbClr val="FFC000"/>
                </a:solidFill>
              </a:rPr>
              <a:t>maggioni</a:t>
            </a:r>
            <a:r>
              <a:rPr lang="it-IT" sz="2000" b="1" dirty="0">
                <a:solidFill>
                  <a:srgbClr val="FFC000"/>
                </a:solidFill>
              </a:rPr>
              <a:t> d, miranda a, muratori f, </a:t>
            </a:r>
            <a:r>
              <a:rPr lang="it-IT" sz="2000" b="1" dirty="0" err="1">
                <a:solidFill>
                  <a:srgbClr val="FFC000"/>
                </a:solidFill>
              </a:rPr>
              <a:t>ojeda</a:t>
            </a:r>
            <a:r>
              <a:rPr lang="it-IT" sz="2000" b="1" dirty="0">
                <a:solidFill>
                  <a:srgbClr val="FFC000"/>
                </a:solidFill>
              </a:rPr>
              <a:t> </a:t>
            </a:r>
            <a:r>
              <a:rPr lang="it-IT" sz="2000" b="1" dirty="0" err="1">
                <a:solidFill>
                  <a:srgbClr val="FFC000"/>
                </a:solidFill>
              </a:rPr>
              <a:t>mercado</a:t>
            </a:r>
            <a:r>
              <a:rPr lang="it-IT" sz="2000" b="1" dirty="0">
                <a:solidFill>
                  <a:srgbClr val="FFC000"/>
                </a:solidFill>
              </a:rPr>
              <a:t> d, zappa ma</a:t>
            </a:r>
          </a:p>
        </p:txBody>
      </p:sp>
    </p:spTree>
    <p:extLst>
      <p:ext uri="{BB962C8B-B14F-4D97-AF65-F5344CB8AC3E}">
        <p14:creationId xmlns:p14="http://schemas.microsoft.com/office/powerpoint/2010/main" val="471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D487E-F7B1-C974-4002-0835717D6FB4}"/>
              </a:ext>
            </a:extLst>
          </p:cNvPr>
          <p:cNvSpPr>
            <a:spLocks noGrp="1"/>
          </p:cNvSpPr>
          <p:nvPr>
            <p:ph type="title"/>
          </p:nvPr>
        </p:nvSpPr>
        <p:spPr/>
        <p:txBody>
          <a:bodyPr/>
          <a:lstStyle/>
          <a:p>
            <a:r>
              <a:rPr lang="it-IT" dirty="0"/>
              <a:t>ABSTRACT</a:t>
            </a:r>
          </a:p>
        </p:txBody>
      </p:sp>
      <p:sp>
        <p:nvSpPr>
          <p:cNvPr id="3" name="Segnaposto contenuto 2">
            <a:extLst>
              <a:ext uri="{FF2B5EF4-FFF2-40B4-BE49-F238E27FC236}">
                <a16:creationId xmlns:a16="http://schemas.microsoft.com/office/drawing/2014/main" id="{EDC06CA8-49EC-2995-9FB3-021CC6F41917}"/>
              </a:ext>
            </a:extLst>
          </p:cNvPr>
          <p:cNvSpPr>
            <a:spLocks noGrp="1"/>
          </p:cNvSpPr>
          <p:nvPr>
            <p:ph idx="1"/>
          </p:nvPr>
        </p:nvSpPr>
        <p:spPr>
          <a:xfrm>
            <a:off x="1216548" y="1843157"/>
            <a:ext cx="10058400" cy="4463196"/>
          </a:xfrm>
        </p:spPr>
        <p:txBody>
          <a:bodyPr>
            <a:normAutofit fontScale="85000" lnSpcReduction="20000"/>
          </a:bodyPr>
          <a:lstStyle/>
          <a:p>
            <a:pPr algn="l"/>
            <a:r>
              <a:rPr lang="it-IT" b="0" i="0" dirty="0">
                <a:solidFill>
                  <a:srgbClr val="0D0D0D"/>
                </a:solidFill>
                <a:effectLst/>
                <a:latin typeface="Söhne"/>
              </a:rPr>
              <a:t>Questo studio preliminare indaga il profilo nutrizionale degli adulti obesi sottoposti alla procedura di bypass gastrico ad ansa singola/Mini </a:t>
            </a:r>
            <a:r>
              <a:rPr lang="it-IT" b="0" i="0" dirty="0" err="1">
                <a:solidFill>
                  <a:srgbClr val="0D0D0D"/>
                </a:solidFill>
                <a:effectLst/>
                <a:latin typeface="Söhne"/>
              </a:rPr>
              <a:t>gastric</a:t>
            </a:r>
            <a:r>
              <a:rPr lang="it-IT" b="0" i="0" dirty="0">
                <a:solidFill>
                  <a:srgbClr val="0D0D0D"/>
                </a:solidFill>
                <a:effectLst/>
                <a:latin typeface="Söhne"/>
              </a:rPr>
              <a:t> bypass sec. Definizione IFSO (OAGB), concentrandosi sull'impatto di un integratore contenente vitamine </a:t>
            </a:r>
            <a:r>
              <a:rPr lang="it-IT" b="0" i="0" dirty="0" err="1">
                <a:solidFill>
                  <a:srgbClr val="0D0D0D"/>
                </a:solidFill>
                <a:effectLst/>
                <a:latin typeface="Söhne"/>
              </a:rPr>
              <a:t>sucrosomiali</a:t>
            </a:r>
            <a:r>
              <a:rPr lang="it-IT" b="0" i="0" dirty="0">
                <a:solidFill>
                  <a:srgbClr val="0D0D0D"/>
                </a:solidFill>
                <a:effectLst/>
                <a:latin typeface="Söhne"/>
              </a:rPr>
              <a:t> (ferro, iodio, magnesio, zinco, selenio), rame e calcio algale.</a:t>
            </a:r>
          </a:p>
          <a:p>
            <a:pPr algn="l"/>
            <a:r>
              <a:rPr lang="it-IT" b="0" i="0" dirty="0">
                <a:solidFill>
                  <a:srgbClr val="0D0D0D"/>
                </a:solidFill>
                <a:effectLst/>
                <a:latin typeface="Söhne"/>
              </a:rPr>
              <a:t>Con l'aumentare della domanda di chirurgia bariatrica, diventa cruciale affrontare la gestione nutrizionale </a:t>
            </a:r>
            <a:r>
              <a:rPr lang="it-IT" b="0" i="0" dirty="0" err="1">
                <a:solidFill>
                  <a:srgbClr val="0D0D0D"/>
                </a:solidFill>
                <a:effectLst/>
                <a:latin typeface="Söhne"/>
              </a:rPr>
              <a:t>pre</a:t>
            </a:r>
            <a:r>
              <a:rPr lang="it-IT" b="0" i="0" dirty="0">
                <a:solidFill>
                  <a:srgbClr val="0D0D0D"/>
                </a:solidFill>
                <a:effectLst/>
                <a:latin typeface="Söhne"/>
              </a:rPr>
              <a:t> e post-operatoria. Nonostante il successo di tali interventi nella perdita di peso e nel miglioramento della qualità della vita, la letteratura riporta casi di gravi carenze nutrizionali. La procedura OAGB, nota per la sua semplicità tecnica ed efficacia, induce perdita di peso attraverso restrizione meccanica, influenza ormonale e parziale malassorbimento.</a:t>
            </a:r>
          </a:p>
          <a:p>
            <a:pPr algn="l"/>
            <a:r>
              <a:rPr lang="it-IT" b="0" i="0" dirty="0">
                <a:solidFill>
                  <a:srgbClr val="0D0D0D"/>
                </a:solidFill>
                <a:effectLst/>
                <a:latin typeface="Söhne"/>
              </a:rPr>
              <a:t>Questo studio mira a definire la prevalenza delle carenze nutrizionali negli adulti obesi dopo OAGB, tenendo conto dell'assunzione di un </a:t>
            </a:r>
            <a:r>
              <a:rPr lang="it-IT" dirty="0">
                <a:solidFill>
                  <a:srgbClr val="0D0D0D"/>
                </a:solidFill>
                <a:latin typeface="Söhne"/>
              </a:rPr>
              <a:t>supplemento specifico. Il ruolo del Servizio Clinico Nutrizionale nel follow-up post-bariatrico coinvolge il monitoraggio dell'aderenza del paziente ai piani dietetici, le raccomandazioni terapeutiche e l'affrontare gli eventi avversi che influenzano l'assunzione di nutrienti.</a:t>
            </a:r>
          </a:p>
          <a:p>
            <a:pPr algn="l"/>
            <a:r>
              <a:rPr lang="it-IT" dirty="0">
                <a:solidFill>
                  <a:srgbClr val="0D0D0D"/>
                </a:solidFill>
                <a:latin typeface="Söhne"/>
              </a:rPr>
              <a:t>Le conoscenze nutrizionali e la corretta gestione del follow up medico nutrizionale, sono aspetti chiave per la prevenzione e la cura delle eventuali carenze nei soggetti sottoposti ad un intervento di chirurgia bariatrica. Compito del Servizio di Nutrizione Clinica nel follow up nutrizionale post chirurgia bariatrica consiste nel monitorare e controllare la reale adesione del paziente ai diversi schemi di dieta e le terapie mediche proposte durante il percorso, e gli eventuali eventi avversi che possono inficiare il reale introito dei principali nutrienti tramite l’alimentazione e la terapia integrativa.</a:t>
            </a:r>
          </a:p>
        </p:txBody>
      </p:sp>
      <p:sp>
        <p:nvSpPr>
          <p:cNvPr id="5" name="CasellaDiTesto 4">
            <a:extLst>
              <a:ext uri="{FF2B5EF4-FFF2-40B4-BE49-F238E27FC236}">
                <a16:creationId xmlns:a16="http://schemas.microsoft.com/office/drawing/2014/main" id="{20BF1176-CE6D-44FD-9DC4-5430ECB42241}"/>
              </a:ext>
            </a:extLst>
          </p:cNvPr>
          <p:cNvSpPr txBox="1"/>
          <p:nvPr/>
        </p:nvSpPr>
        <p:spPr>
          <a:xfrm>
            <a:off x="3167270" y="6457890"/>
            <a:ext cx="9024730" cy="400110"/>
          </a:xfrm>
          <a:prstGeom prst="rect">
            <a:avLst/>
          </a:prstGeom>
          <a:noFill/>
        </p:spPr>
        <p:txBody>
          <a:bodyPr wrap="square">
            <a:spAutoFit/>
          </a:bodyPr>
          <a:lstStyle/>
          <a:p>
            <a:r>
              <a:rPr lang="it-IT" sz="1000" dirty="0"/>
              <a:t>Van </a:t>
            </a:r>
            <a:r>
              <a:rPr lang="it-IT" sz="1000" dirty="0" err="1"/>
              <a:t>Der</a:t>
            </a:r>
            <a:r>
              <a:rPr lang="it-IT" sz="1000" dirty="0"/>
              <a:t> Beek, E.S.J., </a:t>
            </a:r>
            <a:r>
              <a:rPr lang="it-IT" sz="1000" dirty="0" err="1"/>
              <a:t>Monpellier</a:t>
            </a:r>
            <a:r>
              <a:rPr lang="it-IT" sz="1000" dirty="0"/>
              <a:t>, V.M., </a:t>
            </a:r>
            <a:r>
              <a:rPr lang="it-IT" sz="1000" dirty="0" err="1"/>
              <a:t>Eland</a:t>
            </a:r>
            <a:r>
              <a:rPr lang="it-IT" sz="1000" dirty="0"/>
              <a:t>, I. et al. </a:t>
            </a:r>
            <a:r>
              <a:rPr lang="it-IT" sz="1000" dirty="0" err="1"/>
              <a:t>Nutritional</a:t>
            </a:r>
            <a:r>
              <a:rPr lang="it-IT" sz="1000" dirty="0"/>
              <a:t> </a:t>
            </a:r>
            <a:r>
              <a:rPr lang="it-IT" sz="1000" dirty="0" err="1"/>
              <a:t>Deficiencies</a:t>
            </a:r>
            <a:r>
              <a:rPr lang="it-IT" sz="1000" dirty="0"/>
              <a:t> in </a:t>
            </a:r>
            <a:r>
              <a:rPr lang="it-IT" sz="1000" dirty="0" err="1"/>
              <a:t>Gastric</a:t>
            </a:r>
            <a:r>
              <a:rPr lang="it-IT" sz="1000" dirty="0"/>
              <a:t> Bypass </a:t>
            </a:r>
            <a:r>
              <a:rPr lang="it-IT" sz="1000" dirty="0" err="1"/>
              <a:t>Patients</a:t>
            </a:r>
            <a:r>
              <a:rPr lang="it-IT" sz="1000" dirty="0"/>
              <a:t>; </a:t>
            </a:r>
            <a:r>
              <a:rPr lang="it-IT" sz="1000" dirty="0" err="1"/>
              <a:t>Incidence</a:t>
            </a:r>
            <a:r>
              <a:rPr lang="it-IT" sz="1000" dirty="0"/>
              <a:t>, Time of </a:t>
            </a:r>
            <a:r>
              <a:rPr lang="it-IT" sz="1000" dirty="0" err="1"/>
              <a:t>Occurrence</a:t>
            </a:r>
            <a:r>
              <a:rPr lang="it-IT" sz="1000" dirty="0"/>
              <a:t> and </a:t>
            </a:r>
            <a:r>
              <a:rPr lang="it-IT" sz="1000" dirty="0" err="1"/>
              <a:t>Implications</a:t>
            </a:r>
            <a:r>
              <a:rPr lang="it-IT" sz="1000" dirty="0"/>
              <a:t> for Post-operative </a:t>
            </a:r>
            <a:r>
              <a:rPr lang="it-IT" sz="1000" dirty="0" err="1"/>
              <a:t>Surveillance</a:t>
            </a:r>
            <a:r>
              <a:rPr lang="it-IT" sz="1000" dirty="0"/>
              <a:t>. OBES SURG 25, 818–823 (2015). https://doi.org/10.1007/s11695-014-1456-y</a:t>
            </a:r>
          </a:p>
        </p:txBody>
      </p:sp>
    </p:spTree>
    <p:extLst>
      <p:ext uri="{BB962C8B-B14F-4D97-AF65-F5344CB8AC3E}">
        <p14:creationId xmlns:p14="http://schemas.microsoft.com/office/powerpoint/2010/main" val="178470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130042-1244-FC2B-5B60-35BF7B758C69}"/>
              </a:ext>
            </a:extLst>
          </p:cNvPr>
          <p:cNvSpPr>
            <a:spLocks noGrp="1"/>
          </p:cNvSpPr>
          <p:nvPr>
            <p:ph type="title"/>
          </p:nvPr>
        </p:nvSpPr>
        <p:spPr/>
        <p:txBody>
          <a:bodyPr/>
          <a:lstStyle/>
          <a:p>
            <a:r>
              <a:rPr lang="it-IT" dirty="0"/>
              <a:t>OBIETTIVI DELLO STUDIO</a:t>
            </a:r>
            <a:endParaRPr lang="it-IT" dirty="0">
              <a:latin typeface="Söhne"/>
            </a:endParaRPr>
          </a:p>
        </p:txBody>
      </p:sp>
      <p:sp>
        <p:nvSpPr>
          <p:cNvPr id="3" name="Segnaposto contenuto 2">
            <a:extLst>
              <a:ext uri="{FF2B5EF4-FFF2-40B4-BE49-F238E27FC236}">
                <a16:creationId xmlns:a16="http://schemas.microsoft.com/office/drawing/2014/main" id="{73ABDF14-49E6-FB93-A1B4-DF1B2BD32A7F}"/>
              </a:ext>
            </a:extLst>
          </p:cNvPr>
          <p:cNvSpPr>
            <a:spLocks noGrp="1"/>
          </p:cNvSpPr>
          <p:nvPr>
            <p:ph idx="1"/>
          </p:nvPr>
        </p:nvSpPr>
        <p:spPr/>
        <p:txBody>
          <a:bodyPr/>
          <a:lstStyle/>
          <a:p>
            <a:r>
              <a:rPr lang="it-IT" b="0" i="0" dirty="0">
                <a:solidFill>
                  <a:srgbClr val="0D0D0D"/>
                </a:solidFill>
                <a:effectLst/>
                <a:latin typeface="Söhne"/>
              </a:rPr>
              <a:t>Valutare la prevalenza delle carenze nutrizionali nei pazienti sottoposti a OAGB che assumono integratori. </a:t>
            </a:r>
          </a:p>
          <a:p>
            <a:r>
              <a:rPr lang="it-IT" b="0" i="0" dirty="0">
                <a:solidFill>
                  <a:srgbClr val="0D0D0D"/>
                </a:solidFill>
                <a:effectLst/>
                <a:latin typeface="Söhne"/>
              </a:rPr>
              <a:t>Valutare lo stato nutrizionale nel corso di un anno di perdita di peso e valutare eventuali carenze in termini di micronutrienti e macronutrienti.</a:t>
            </a:r>
          </a:p>
          <a:p>
            <a:r>
              <a:rPr lang="it-IT" dirty="0">
                <a:solidFill>
                  <a:srgbClr val="0D0D0D"/>
                </a:solidFill>
                <a:latin typeface="Söhne"/>
              </a:rPr>
              <a:t>Definire la prevalenza di malnutrizione carenziale in pazienti adulti obesi sottoposti ad intervento di OAGB che assumono un’integrazione con un prodotto a base di vitamine, minerali </a:t>
            </a:r>
            <a:r>
              <a:rPr lang="it-IT" dirty="0" err="1">
                <a:solidFill>
                  <a:srgbClr val="0D0D0D"/>
                </a:solidFill>
                <a:latin typeface="Söhne"/>
              </a:rPr>
              <a:t>sucrosomiali</a:t>
            </a:r>
            <a:r>
              <a:rPr lang="it-IT" dirty="0">
                <a:solidFill>
                  <a:srgbClr val="0D0D0D"/>
                </a:solidFill>
                <a:latin typeface="Söhne"/>
              </a:rPr>
              <a:t> (ferro, iodio, magnesio, zinco e selenio), rame e calcio algale</a:t>
            </a:r>
          </a:p>
          <a:p>
            <a:endParaRPr lang="it-IT" dirty="0"/>
          </a:p>
        </p:txBody>
      </p:sp>
    </p:spTree>
    <p:extLst>
      <p:ext uri="{BB962C8B-B14F-4D97-AF65-F5344CB8AC3E}">
        <p14:creationId xmlns:p14="http://schemas.microsoft.com/office/powerpoint/2010/main" val="261287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8C4E9E-41AE-3B24-D10F-D765F5872F5F}"/>
              </a:ext>
            </a:extLst>
          </p:cNvPr>
          <p:cNvSpPr>
            <a:spLocks noGrp="1"/>
          </p:cNvSpPr>
          <p:nvPr>
            <p:ph type="title"/>
          </p:nvPr>
        </p:nvSpPr>
        <p:spPr/>
        <p:txBody>
          <a:bodyPr/>
          <a:lstStyle/>
          <a:p>
            <a:r>
              <a:rPr lang="it-IT" dirty="0"/>
              <a:t>METODI E DISEGNO DELLO STUDIO</a:t>
            </a:r>
          </a:p>
        </p:txBody>
      </p:sp>
      <p:sp>
        <p:nvSpPr>
          <p:cNvPr id="3" name="Segnaposto contenuto 2">
            <a:extLst>
              <a:ext uri="{FF2B5EF4-FFF2-40B4-BE49-F238E27FC236}">
                <a16:creationId xmlns:a16="http://schemas.microsoft.com/office/drawing/2014/main" id="{70428B30-AAF7-F884-2CA5-76130FDA4DCA}"/>
              </a:ext>
            </a:extLst>
          </p:cNvPr>
          <p:cNvSpPr>
            <a:spLocks noGrp="1"/>
          </p:cNvSpPr>
          <p:nvPr>
            <p:ph idx="1"/>
          </p:nvPr>
        </p:nvSpPr>
        <p:spPr/>
        <p:txBody>
          <a:bodyPr>
            <a:normAutofit lnSpcReduction="10000"/>
          </a:bodyPr>
          <a:lstStyle/>
          <a:p>
            <a:r>
              <a:rPr lang="it-IT" b="0" i="0" dirty="0">
                <a:solidFill>
                  <a:srgbClr val="0D0D0D"/>
                </a:solidFill>
                <a:effectLst/>
                <a:latin typeface="Söhne"/>
              </a:rPr>
              <a:t>Disegno:</a:t>
            </a:r>
          </a:p>
          <a:p>
            <a:pPr lvl="2"/>
            <a:r>
              <a:rPr lang="it-IT" b="0" i="0" dirty="0">
                <a:solidFill>
                  <a:srgbClr val="0D0D0D"/>
                </a:solidFill>
                <a:effectLst/>
                <a:latin typeface="Söhne"/>
              </a:rPr>
              <a:t>Studio osservazionale </a:t>
            </a:r>
          </a:p>
          <a:p>
            <a:r>
              <a:rPr lang="it-IT" b="0" i="0" dirty="0">
                <a:solidFill>
                  <a:srgbClr val="0D0D0D"/>
                </a:solidFill>
                <a:effectLst/>
                <a:latin typeface="Söhne"/>
              </a:rPr>
              <a:t>Schema di Trattamento:</a:t>
            </a:r>
          </a:p>
          <a:p>
            <a:pPr lvl="2"/>
            <a:r>
              <a:rPr lang="it-IT" dirty="0">
                <a:solidFill>
                  <a:srgbClr val="0D0D0D"/>
                </a:solidFill>
                <a:latin typeface="Söhne"/>
              </a:rPr>
              <a:t>Valutazione a T0/T1/T2 (prima dell'intervento chirurgico OAGB, follow-up a 6 mesi e 12 mesi) </a:t>
            </a:r>
          </a:p>
          <a:p>
            <a:pPr lvl="2"/>
            <a:r>
              <a:rPr lang="it-IT" dirty="0">
                <a:solidFill>
                  <a:srgbClr val="0D0D0D"/>
                </a:solidFill>
                <a:latin typeface="Söhne"/>
              </a:rPr>
              <a:t>Raccolta dati di chimica del sangue e antropometrici </a:t>
            </a:r>
          </a:p>
          <a:p>
            <a:pPr lvl="2"/>
            <a:r>
              <a:rPr lang="it-IT" dirty="0">
                <a:solidFill>
                  <a:srgbClr val="0D0D0D"/>
                </a:solidFill>
                <a:latin typeface="Söhne"/>
              </a:rPr>
              <a:t>Assunzione di integratore contenente vitamine e minerali specificati </a:t>
            </a:r>
          </a:p>
          <a:p>
            <a:pPr lvl="2"/>
            <a:r>
              <a:rPr lang="it-IT" dirty="0">
                <a:solidFill>
                  <a:srgbClr val="0D0D0D"/>
                </a:solidFill>
                <a:latin typeface="Söhne"/>
              </a:rPr>
              <a:t>Monitoraggio dell'aderenza </a:t>
            </a:r>
          </a:p>
          <a:p>
            <a:pPr lvl="2"/>
            <a:r>
              <a:rPr lang="it-IT" dirty="0">
                <a:solidFill>
                  <a:srgbClr val="0D0D0D"/>
                </a:solidFill>
                <a:latin typeface="Söhne"/>
              </a:rPr>
              <a:t>Regolazione del dosaggio dell'integratore se necessario </a:t>
            </a:r>
          </a:p>
          <a:p>
            <a:pPr lvl="2"/>
            <a:r>
              <a:rPr lang="it-IT" dirty="0">
                <a:solidFill>
                  <a:srgbClr val="0D0D0D"/>
                </a:solidFill>
                <a:latin typeface="Söhne"/>
              </a:rPr>
              <a:t>Valutazione della risposta alla terapia</a:t>
            </a:r>
            <a:endParaRPr lang="it-IT" b="0" i="0" dirty="0">
              <a:solidFill>
                <a:srgbClr val="0D0D0D"/>
              </a:solidFill>
              <a:effectLst/>
              <a:latin typeface="Söhne"/>
            </a:endParaRPr>
          </a:p>
          <a:p>
            <a:r>
              <a:rPr lang="it-IT" b="0" i="0" dirty="0">
                <a:solidFill>
                  <a:srgbClr val="0D0D0D"/>
                </a:solidFill>
                <a:effectLst/>
                <a:latin typeface="Söhne"/>
              </a:rPr>
              <a:t>Partecipanti:</a:t>
            </a:r>
          </a:p>
          <a:p>
            <a:pPr lvl="2"/>
            <a:r>
              <a:rPr lang="it-IT" b="0" i="0" dirty="0">
                <a:solidFill>
                  <a:srgbClr val="0D0D0D"/>
                </a:solidFill>
                <a:effectLst/>
                <a:latin typeface="Söhne"/>
              </a:rPr>
              <a:t>Pazienti adulti obesi che accedono al nostro Servizio di Dietologia e Nutrizione Clinica e che sono stati sottoposti a intervento di chirurgia bariatrica OAGB. </a:t>
            </a:r>
          </a:p>
        </p:txBody>
      </p:sp>
    </p:spTree>
    <p:extLst>
      <p:ext uri="{BB962C8B-B14F-4D97-AF65-F5344CB8AC3E}">
        <p14:creationId xmlns:p14="http://schemas.microsoft.com/office/powerpoint/2010/main" val="281471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82F93A-D366-6E62-BBEB-1C86CDB0B9F6}"/>
              </a:ext>
            </a:extLst>
          </p:cNvPr>
          <p:cNvSpPr>
            <a:spLocks noGrp="1"/>
          </p:cNvSpPr>
          <p:nvPr>
            <p:ph type="title"/>
          </p:nvPr>
        </p:nvSpPr>
        <p:spPr/>
        <p:txBody>
          <a:bodyPr/>
          <a:lstStyle/>
          <a:p>
            <a:r>
              <a:rPr lang="it-IT" dirty="0"/>
              <a:t>METODI E DISEGNO DELLO STUDIO</a:t>
            </a:r>
          </a:p>
        </p:txBody>
      </p:sp>
      <p:sp>
        <p:nvSpPr>
          <p:cNvPr id="3" name="Segnaposto contenuto 2">
            <a:extLst>
              <a:ext uri="{FF2B5EF4-FFF2-40B4-BE49-F238E27FC236}">
                <a16:creationId xmlns:a16="http://schemas.microsoft.com/office/drawing/2014/main" id="{9BB18E26-7D15-9C28-28FA-1699EAAE0468}"/>
              </a:ext>
            </a:extLst>
          </p:cNvPr>
          <p:cNvSpPr>
            <a:spLocks noGrp="1"/>
          </p:cNvSpPr>
          <p:nvPr>
            <p:ph idx="1"/>
          </p:nvPr>
        </p:nvSpPr>
        <p:spPr/>
        <p:txBody>
          <a:bodyPr>
            <a:normAutofit/>
          </a:bodyPr>
          <a:lstStyle/>
          <a:p>
            <a:r>
              <a:rPr lang="it-IT" b="0" i="0" dirty="0">
                <a:solidFill>
                  <a:srgbClr val="0D0D0D"/>
                </a:solidFill>
                <a:effectLst/>
                <a:latin typeface="Söhne"/>
              </a:rPr>
              <a:t>Criteri di Inclusione: </a:t>
            </a:r>
          </a:p>
          <a:p>
            <a:pPr lvl="2"/>
            <a:r>
              <a:rPr lang="it-IT" b="0" i="0" dirty="0">
                <a:solidFill>
                  <a:srgbClr val="0D0D0D"/>
                </a:solidFill>
                <a:effectLst/>
                <a:latin typeface="Söhne"/>
              </a:rPr>
              <a:t>Età superiore ai 18 anni BMI superiore a 35, o BMI superiore a 40 con comorbilità </a:t>
            </a:r>
          </a:p>
          <a:p>
            <a:pPr lvl="2"/>
            <a:r>
              <a:rPr lang="it-IT" b="0" i="0" dirty="0">
                <a:solidFill>
                  <a:srgbClr val="0D0D0D"/>
                </a:solidFill>
                <a:effectLst/>
                <a:latin typeface="Söhne"/>
              </a:rPr>
              <a:t>Capacità di seguire un trattamento a lungo termine e partecipare al follow-up dopo la chirurgia bariatrica OAGB </a:t>
            </a:r>
          </a:p>
          <a:p>
            <a:r>
              <a:rPr lang="it-IT" b="0" i="0" dirty="0">
                <a:solidFill>
                  <a:srgbClr val="0D0D0D"/>
                </a:solidFill>
                <a:effectLst/>
                <a:latin typeface="Söhne"/>
              </a:rPr>
              <a:t>Criteri di Esclusione: </a:t>
            </a:r>
          </a:p>
          <a:p>
            <a:pPr lvl="2"/>
            <a:r>
              <a:rPr lang="it-IT" b="0" i="0" dirty="0">
                <a:solidFill>
                  <a:srgbClr val="0D0D0D"/>
                </a:solidFill>
                <a:effectLst/>
                <a:latin typeface="Söhne"/>
              </a:rPr>
              <a:t>Incapacità di sottoporsi a un periodo di trattamento medico verificabile </a:t>
            </a:r>
          </a:p>
          <a:p>
            <a:pPr lvl="2"/>
            <a:r>
              <a:rPr lang="it-IT" b="0" i="0" dirty="0">
                <a:solidFill>
                  <a:srgbClr val="0D0D0D"/>
                </a:solidFill>
                <a:effectLst/>
                <a:latin typeface="Söhne"/>
              </a:rPr>
              <a:t>Incapacità di seguire un protocollo di follow-up prolungato </a:t>
            </a:r>
          </a:p>
          <a:p>
            <a:pPr lvl="2"/>
            <a:r>
              <a:rPr lang="it-IT" b="0" i="0" dirty="0">
                <a:solidFill>
                  <a:srgbClr val="0D0D0D"/>
                </a:solidFill>
                <a:effectLst/>
                <a:latin typeface="Söhne"/>
              </a:rPr>
              <a:t>Disturbi psichiatrici gravi, alcolismo, tossicodipendenza o malattie con ridotta aspettativa di vita </a:t>
            </a:r>
          </a:p>
          <a:p>
            <a:r>
              <a:rPr lang="it-IT" b="0" i="0" dirty="0">
                <a:solidFill>
                  <a:srgbClr val="0D0D0D"/>
                </a:solidFill>
                <a:effectLst/>
                <a:latin typeface="Söhne"/>
              </a:rPr>
              <a:t>Misurazioni: </a:t>
            </a:r>
          </a:p>
          <a:p>
            <a:pPr lvl="2"/>
            <a:r>
              <a:rPr lang="it-IT" b="0" i="0" dirty="0">
                <a:solidFill>
                  <a:srgbClr val="0D0D0D"/>
                </a:solidFill>
                <a:effectLst/>
                <a:latin typeface="Söhne"/>
              </a:rPr>
              <a:t>Chimica del sangue e dati antropometrici a T0, T1 e T2.</a:t>
            </a:r>
            <a:endParaRPr lang="it-IT" dirty="0"/>
          </a:p>
        </p:txBody>
      </p:sp>
    </p:spTree>
    <p:extLst>
      <p:ext uri="{BB962C8B-B14F-4D97-AF65-F5344CB8AC3E}">
        <p14:creationId xmlns:p14="http://schemas.microsoft.com/office/powerpoint/2010/main" val="198837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A6648-1B8C-576E-953B-DB706463A1DF}"/>
              </a:ext>
            </a:extLst>
          </p:cNvPr>
          <p:cNvSpPr>
            <a:spLocks noGrp="1"/>
          </p:cNvSpPr>
          <p:nvPr>
            <p:ph type="title"/>
          </p:nvPr>
        </p:nvSpPr>
        <p:spPr/>
        <p:txBody>
          <a:bodyPr/>
          <a:lstStyle/>
          <a:p>
            <a:r>
              <a:rPr lang="it-IT" dirty="0"/>
              <a:t>RISULTATI </a:t>
            </a:r>
            <a:br>
              <a:rPr lang="it-IT" dirty="0"/>
            </a:br>
            <a:r>
              <a:rPr lang="it-IT" dirty="0"/>
              <a:t>PRELIMINARI</a:t>
            </a:r>
          </a:p>
        </p:txBody>
      </p:sp>
      <p:pic>
        <p:nvPicPr>
          <p:cNvPr id="7" name="Immagine 6">
            <a:extLst>
              <a:ext uri="{FF2B5EF4-FFF2-40B4-BE49-F238E27FC236}">
                <a16:creationId xmlns:a16="http://schemas.microsoft.com/office/drawing/2014/main" id="{38A91873-6607-E9F9-8CD7-F52359E23CF9}"/>
              </a:ext>
            </a:extLst>
          </p:cNvPr>
          <p:cNvPicPr>
            <a:picLocks noChangeAspect="1"/>
          </p:cNvPicPr>
          <p:nvPr/>
        </p:nvPicPr>
        <p:blipFill>
          <a:blip r:embed="rId2"/>
          <a:stretch>
            <a:fillRect/>
          </a:stretch>
        </p:blipFill>
        <p:spPr>
          <a:xfrm>
            <a:off x="1097280" y="2211705"/>
            <a:ext cx="3783826" cy="2434590"/>
          </a:xfrm>
          <a:prstGeom prst="rect">
            <a:avLst/>
          </a:prstGeom>
        </p:spPr>
      </p:pic>
      <p:pic>
        <p:nvPicPr>
          <p:cNvPr id="9" name="Immagine 8">
            <a:extLst>
              <a:ext uri="{FF2B5EF4-FFF2-40B4-BE49-F238E27FC236}">
                <a16:creationId xmlns:a16="http://schemas.microsoft.com/office/drawing/2014/main" id="{BBBEC944-A46C-E387-ADFF-47253B023498}"/>
              </a:ext>
            </a:extLst>
          </p:cNvPr>
          <p:cNvPicPr>
            <a:picLocks noChangeAspect="1"/>
          </p:cNvPicPr>
          <p:nvPr/>
        </p:nvPicPr>
        <p:blipFill rotWithShape="1">
          <a:blip r:embed="rId3"/>
          <a:srcRect l="6494" r="2597"/>
          <a:stretch/>
        </p:blipFill>
        <p:spPr>
          <a:xfrm>
            <a:off x="4792980" y="286603"/>
            <a:ext cx="1333500" cy="1381125"/>
          </a:xfrm>
          <a:prstGeom prst="rect">
            <a:avLst/>
          </a:prstGeom>
        </p:spPr>
      </p:pic>
      <p:pic>
        <p:nvPicPr>
          <p:cNvPr id="11" name="Immagine 10">
            <a:extLst>
              <a:ext uri="{FF2B5EF4-FFF2-40B4-BE49-F238E27FC236}">
                <a16:creationId xmlns:a16="http://schemas.microsoft.com/office/drawing/2014/main" id="{512465CE-FAAD-B857-B4C2-F2CC5CDA62DA}"/>
              </a:ext>
            </a:extLst>
          </p:cNvPr>
          <p:cNvPicPr>
            <a:picLocks noChangeAspect="1"/>
          </p:cNvPicPr>
          <p:nvPr/>
        </p:nvPicPr>
        <p:blipFill>
          <a:blip r:embed="rId4"/>
          <a:stretch>
            <a:fillRect/>
          </a:stretch>
        </p:blipFill>
        <p:spPr>
          <a:xfrm>
            <a:off x="911542" y="4929188"/>
            <a:ext cx="7975283" cy="1867852"/>
          </a:xfrm>
          <a:prstGeom prst="rect">
            <a:avLst/>
          </a:prstGeom>
        </p:spPr>
      </p:pic>
      <p:graphicFrame>
        <p:nvGraphicFramePr>
          <p:cNvPr id="13" name="Grafico 12">
            <a:extLst>
              <a:ext uri="{FF2B5EF4-FFF2-40B4-BE49-F238E27FC236}">
                <a16:creationId xmlns:a16="http://schemas.microsoft.com/office/drawing/2014/main" id="{A43048CC-ED2A-8502-C7A8-517BA9659382}"/>
              </a:ext>
            </a:extLst>
          </p:cNvPr>
          <p:cNvGraphicFramePr>
            <a:graphicFrameLocks/>
          </p:cNvGraphicFramePr>
          <p:nvPr>
            <p:extLst>
              <p:ext uri="{D42A27DB-BD31-4B8C-83A1-F6EECF244321}">
                <p14:modId xmlns:p14="http://schemas.microsoft.com/office/powerpoint/2010/main" val="4269083412"/>
              </p:ext>
            </p:extLst>
          </p:nvPr>
        </p:nvGraphicFramePr>
        <p:xfrm>
          <a:off x="5072062" y="2116356"/>
          <a:ext cx="7119938"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2023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FAE17F-0F24-C2C7-F817-CB2317DCEBD5}"/>
              </a:ext>
            </a:extLst>
          </p:cNvPr>
          <p:cNvSpPr>
            <a:spLocks noGrp="1"/>
          </p:cNvSpPr>
          <p:nvPr>
            <p:ph type="title"/>
          </p:nvPr>
        </p:nvSpPr>
        <p:spPr/>
        <p:txBody>
          <a:bodyPr/>
          <a:lstStyle/>
          <a:p>
            <a:r>
              <a:rPr lang="it-IT" dirty="0"/>
              <a:t>CONCLUSIONI</a:t>
            </a:r>
          </a:p>
        </p:txBody>
      </p:sp>
      <p:sp>
        <p:nvSpPr>
          <p:cNvPr id="3" name="Segnaposto contenuto 2">
            <a:extLst>
              <a:ext uri="{FF2B5EF4-FFF2-40B4-BE49-F238E27FC236}">
                <a16:creationId xmlns:a16="http://schemas.microsoft.com/office/drawing/2014/main" id="{ED0ED055-8E6D-D3C5-BFF2-1579EAB4D5D5}"/>
              </a:ext>
            </a:extLst>
          </p:cNvPr>
          <p:cNvSpPr>
            <a:spLocks noGrp="1"/>
          </p:cNvSpPr>
          <p:nvPr>
            <p:ph idx="1"/>
          </p:nvPr>
        </p:nvSpPr>
        <p:spPr/>
        <p:txBody>
          <a:bodyPr/>
          <a:lstStyle/>
          <a:p>
            <a:r>
              <a:rPr lang="it-IT" b="0" i="0" dirty="0">
                <a:solidFill>
                  <a:srgbClr val="0D0D0D"/>
                </a:solidFill>
                <a:effectLst/>
                <a:latin typeface="Söhne"/>
              </a:rPr>
              <a:t>Questo studio, nonostante sia ancora in una fase preliminare e con un numero limitato di soli 17 pazienti arruolati e considerando che solo 11 pazienti hanno completato il follow-up fino al momento T1, prevede di fornire preziose intuizioni sulle strategie di gestione nutrizionale post-OAGB. Al momento attuale, i risultati ottenuti non sono ancora significativi. </a:t>
            </a:r>
            <a:endParaRPr lang="it-IT" dirty="0"/>
          </a:p>
        </p:txBody>
      </p:sp>
    </p:spTree>
    <p:extLst>
      <p:ext uri="{BB962C8B-B14F-4D97-AF65-F5344CB8AC3E}">
        <p14:creationId xmlns:p14="http://schemas.microsoft.com/office/powerpoint/2010/main" val="171528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r>
              <a:rPr lang="it-IT" dirty="0"/>
              <a:t>Grazie</a:t>
            </a:r>
          </a:p>
        </p:txBody>
      </p:sp>
    </p:spTree>
    <p:extLst>
      <p:ext uri="{BB962C8B-B14F-4D97-AF65-F5344CB8AC3E}">
        <p14:creationId xmlns:p14="http://schemas.microsoft.com/office/powerpoint/2010/main" val="1745545523"/>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0A2CB4-6869-426F-8BC4-A32C90CBE263}">
  <ds:schemaRefs>
    <ds:schemaRef ds:uri="http://schemas.microsoft.com/sharepoint/v3/contenttype/forms"/>
  </ds:schemaRefs>
</ds:datastoreItem>
</file>

<file path=customXml/itemProps2.xml><?xml version="1.0" encoding="utf-8"?>
<ds:datastoreItem xmlns:ds="http://schemas.openxmlformats.org/officeDocument/2006/customXml" ds:itemID="{A4E879E6-8FFE-4154-8F2A-F7518B89B376}">
  <ds:schemaRefs>
    <ds:schemaRef ds:uri="http://schemas.microsoft.com/office/2006/documentManagement/types"/>
    <ds:schemaRef ds:uri="http://purl.org/dc/terms/"/>
    <ds:schemaRef ds:uri="71af3243-3dd4-4a8d-8c0d-dd76da1f02a5"/>
    <ds:schemaRef ds:uri="http://purl.org/dc/dcmitype/"/>
    <ds:schemaRef ds:uri="http://www.w3.org/XML/1998/namespace"/>
    <ds:schemaRef ds:uri="http://schemas.openxmlformats.org/package/2006/metadata/core-properties"/>
    <ds:schemaRef ds:uri="http://purl.org/dc/elements/1.1/"/>
    <ds:schemaRef ds:uri="16c05727-aa75-4e4a-9b5f-8a80a116589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45</TotalTime>
  <Words>722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Söhne</vt:lpstr>
      <vt:lpstr>Wingdings</vt:lpstr>
      <vt:lpstr>RetrospectVTI</vt:lpstr>
      <vt:lpstr>Studio Preliminare sullo Stato Nutrizionale e gli Esiti del Trattamento nei Pazienti Sottoposti a OAGB</vt:lpstr>
      <vt:lpstr>ABSTRACT</vt:lpstr>
      <vt:lpstr>OBIETTIVI DELLO STUDIO</vt:lpstr>
      <vt:lpstr>METODI E DISEGNO DELLO STUDIO</vt:lpstr>
      <vt:lpstr>METODI E DISEGNO DELLO STUDIO</vt:lpstr>
      <vt:lpstr>RISULTATI  PRELIMINARI</vt:lpstr>
      <vt:lpstr>CONCLUSIONI</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Daniela Dellepiane</cp:lastModifiedBy>
  <cp:revision>10</cp:revision>
  <dcterms:created xsi:type="dcterms:W3CDTF">2022-02-27T17:36:31Z</dcterms:created>
  <dcterms:modified xsi:type="dcterms:W3CDTF">2024-05-20T08:07:20Z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5f5fe31f-9de1-4167-a753-111c0df8115f_Enabled">
    <vt:lpwstr>true</vt:lpwstr>
  </property>
  <property fmtid="{D5CDD505-2E9C-101B-9397-08002B2CF9AE}" pid="4" name="MSIP_Label_5f5fe31f-9de1-4167-a753-111c0df8115f_SetDate">
    <vt:lpwstr>2024-03-31T16:08:26Z</vt:lpwstr>
  </property>
  <property fmtid="{D5CDD505-2E9C-101B-9397-08002B2CF9AE}" pid="5" name="MSIP_Label_5f5fe31f-9de1-4167-a753-111c0df8115f_Method">
    <vt:lpwstr>Standard</vt:lpwstr>
  </property>
  <property fmtid="{D5CDD505-2E9C-101B-9397-08002B2CF9AE}" pid="6" name="MSIP_Label_5f5fe31f-9de1-4167-a753-111c0df8115f_Name">
    <vt:lpwstr>5f5fe31f-9de1-4167-a753-111c0df8115f</vt:lpwstr>
  </property>
  <property fmtid="{D5CDD505-2E9C-101B-9397-08002B2CF9AE}" pid="7" name="MSIP_Label_5f5fe31f-9de1-4167-a753-111c0df8115f_SiteId">
    <vt:lpwstr>cc4baf00-15c9-48dd-9f59-88c98bde2be7</vt:lpwstr>
  </property>
  <property fmtid="{D5CDD505-2E9C-101B-9397-08002B2CF9AE}" pid="8" name="MSIP_Label_5f5fe31f-9de1-4167-a753-111c0df8115f_ActionId">
    <vt:lpwstr>7a6fb3df-ccae-4aba-b777-10789e829b92</vt:lpwstr>
  </property>
  <property fmtid="{D5CDD505-2E9C-101B-9397-08002B2CF9AE}" pid="9" name="MSIP_Label_5f5fe31f-9de1-4167-a753-111c0df8115f_ContentBits">
    <vt:lpwstr>0</vt:lpwstr>
  </property>
</Properties>
</file>